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</p:sldIdLst>
  <p:sldSz cy="5143500" cx="9144000"/>
  <p:notesSz cx="6858000" cy="9144000"/>
  <p:embeddedFontLst>
    <p:embeddedFont>
      <p:font typeface="Roboto"/>
      <p:regular r:id="rId32"/>
      <p:bold r:id="rId33"/>
      <p:italic r:id="rId34"/>
      <p:boldItalic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Roboto-bold.fntdata"/><Relationship Id="rId10" Type="http://schemas.openxmlformats.org/officeDocument/2006/relationships/slide" Target="slides/slide5.xml"/><Relationship Id="rId32" Type="http://schemas.openxmlformats.org/officeDocument/2006/relationships/font" Target="fonts/Roboto-regular.fntdata"/><Relationship Id="rId13" Type="http://schemas.openxmlformats.org/officeDocument/2006/relationships/slide" Target="slides/slide8.xml"/><Relationship Id="rId35" Type="http://schemas.openxmlformats.org/officeDocument/2006/relationships/font" Target="fonts/Roboto-boldItalic.fntdata"/><Relationship Id="rId12" Type="http://schemas.openxmlformats.org/officeDocument/2006/relationships/slide" Target="slides/slide7.xml"/><Relationship Id="rId34" Type="http://schemas.openxmlformats.org/officeDocument/2006/relationships/font" Target="fonts/Roboto-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026ad670bf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1026ad670bf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1026ad670bf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1026ad670bf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cf8c02cfd9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cf8c02cfd9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cf8c02cfd9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cf8c02cfd9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cf8c02cfd9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cf8c02cfd9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026ad670bf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1026ad670bf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1026ad670bf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1026ad670bf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1026ad670bf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1026ad670bf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026ad670bf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1026ad670bf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026ad670bf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1026ad670bf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cf8c02cfd9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cf8c02cfd9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035369a02b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1035369a02b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1035369a02b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1035369a02b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0511b14c42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10511b14c42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1026ad670bf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1026ad670bf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026ad670bf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1026ad670bf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026ad670bf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1026ad670bf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1035369a02b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1035369a02b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cf8c02cfd9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cf8c02cfd9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026ad670bf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1026ad670bf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026ad670b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1026ad670b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1026ad670bf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1026ad670bf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cf8c02cfd9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cf8c02cfd9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035369a02b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1035369a02b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cf8c02cfd9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cf8c02cfd9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Google Shape;11;p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1" name="Google Shape;71;p1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1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1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1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" name="Google Shape;76;p11"/>
          <p:cNvSpPr txBox="1"/>
          <p:nvPr>
            <p:ph hasCustomPrompt="1"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/>
          <p:nvPr>
            <p:ph idx="1" type="body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Google Shape;78;p1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1" name="Google Shape;21;p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" name="Google Shape;26;p3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4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Google Shape;30;p4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" name="Google Shape;35;p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5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" name="Google Shape;42;p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5" name="Google Shape;45;p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8" name="Google Shape;48;p7"/>
          <p:cNvSpPr txBox="1"/>
          <p:nvPr>
            <p:ph idx="1" type="body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8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Google Shape;52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8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" name="Google Shape;57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1" name="Google Shape;6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2" name="Google Shape;62;p9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3" name="Google Shape;63;p9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4" name="Google Shape;6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Google Shape;65;p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68" name="Google Shape;68;p1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eometr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www.gov.uk/government/collections/road-accidents-and-safety-statistics" TargetMode="Externa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UK Accident Analysis</a:t>
            </a:r>
            <a:endParaRPr/>
          </a:p>
        </p:txBody>
      </p:sp>
      <p:sp>
        <p:nvSpPr>
          <p:cNvPr id="86" name="Google Shape;86;p13"/>
          <p:cNvSpPr txBox="1"/>
          <p:nvPr>
            <p:ph idx="1" type="subTitle"/>
          </p:nvPr>
        </p:nvSpPr>
        <p:spPr>
          <a:xfrm>
            <a:off x="6968725" y="3927150"/>
            <a:ext cx="1916400" cy="76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Mohini Patil</a:t>
            </a:r>
            <a:endParaRPr sz="15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015359188</a:t>
            </a:r>
            <a:endParaRPr sz="15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2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Cleaned Vehicle_Information</a:t>
            </a:r>
            <a:endParaRPr/>
          </a:p>
        </p:txBody>
      </p:sp>
      <p:sp>
        <p:nvSpPr>
          <p:cNvPr id="144" name="Google Shape;144;p22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5" name="Google Shape;14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5375" y="960975"/>
            <a:ext cx="6846423" cy="386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3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Accident+Vehicle</a:t>
            </a:r>
            <a:endParaRPr/>
          </a:p>
        </p:txBody>
      </p:sp>
      <p:sp>
        <p:nvSpPr>
          <p:cNvPr id="151" name="Google Shape;151;p23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2" name="Google Shape;15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1225" y="953600"/>
            <a:ext cx="6672650" cy="3909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Objectives</a:t>
            </a:r>
            <a:endParaRPr/>
          </a:p>
        </p:txBody>
      </p:sp>
      <p:sp>
        <p:nvSpPr>
          <p:cNvPr id="158" name="Google Shape;158;p2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 sz="1400">
                <a:solidFill>
                  <a:srgbClr val="000000"/>
                </a:solidFill>
              </a:rPr>
              <a:t>The main objective of this project is to analyze the UK Road Safety data from the year 2005 - 2016 to answer the following questions:</a:t>
            </a:r>
            <a:endParaRPr sz="1400">
              <a:solidFill>
                <a:srgbClr val="00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>
                <a:solidFill>
                  <a:srgbClr val="000000"/>
                </a:solidFill>
              </a:rPr>
              <a:t>What district in the UK has the highest number of accidents?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>
                <a:solidFill>
                  <a:srgbClr val="000000"/>
                </a:solidFill>
              </a:rPr>
              <a:t>Did the police officer attend the accident site?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>
                <a:solidFill>
                  <a:srgbClr val="000000"/>
                </a:solidFill>
              </a:rPr>
              <a:t>What are the effects of different light, weather, and road conditions on accident rates?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>
                <a:solidFill>
                  <a:srgbClr val="000000"/>
                </a:solidFill>
              </a:rPr>
              <a:t>What vehicles are involved in accidents by make, model, and vehicle type?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>
                <a:solidFill>
                  <a:srgbClr val="000000"/>
                </a:solidFill>
              </a:rPr>
              <a:t>What is the accident rate by age of the driver?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>
                <a:solidFill>
                  <a:srgbClr val="000000"/>
                </a:solidFill>
              </a:rPr>
              <a:t>What are the number of accidents that happened by year, day of the week, and time of the day?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000000"/>
                </a:solidFill>
              </a:rPr>
              <a:t>Domain Application</a:t>
            </a:r>
            <a:r>
              <a:rPr lang="en" sz="1500">
                <a:solidFill>
                  <a:srgbClr val="000000"/>
                </a:solidFill>
              </a:rPr>
              <a:t>: Traffic Accident Analysis</a:t>
            </a:r>
            <a:endParaRPr sz="15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000000"/>
                </a:solidFill>
              </a:rPr>
              <a:t>Domain Users</a:t>
            </a:r>
            <a:r>
              <a:rPr lang="en" sz="1500">
                <a:solidFill>
                  <a:srgbClr val="000000"/>
                </a:solidFill>
              </a:rPr>
              <a:t>: Highway Operators and Public Work Department Personnel</a:t>
            </a:r>
            <a:endParaRPr sz="15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Exploratory Data Analysis</a:t>
            </a:r>
            <a:endParaRPr/>
          </a:p>
        </p:txBody>
      </p:sp>
      <p:sp>
        <p:nvSpPr>
          <p:cNvPr id="164" name="Google Shape;164;p25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Used Tableau Desktop for data exploration 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C</a:t>
            </a:r>
            <a:r>
              <a:rPr lang="en">
                <a:solidFill>
                  <a:srgbClr val="000000"/>
                </a:solidFill>
              </a:rPr>
              <a:t>reated dashboards and story for analysis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 districts and police force areas of accidents</a:t>
            </a:r>
            <a:endParaRPr/>
          </a:p>
        </p:txBody>
      </p:sp>
      <p:sp>
        <p:nvSpPr>
          <p:cNvPr id="170" name="Google Shape;170;p26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71" name="Google Shape;17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7950" y="1267825"/>
            <a:ext cx="6188477" cy="3339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Accidents by police force</a:t>
            </a:r>
            <a:endParaRPr/>
          </a:p>
        </p:txBody>
      </p:sp>
      <p:sp>
        <p:nvSpPr>
          <p:cNvPr id="177" name="Google Shape;177;p27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78" name="Google Shape;17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8625" y="1229875"/>
            <a:ext cx="6746752" cy="3338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19050" y="1229875"/>
            <a:ext cx="6275251" cy="3339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8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Accidents by conditions</a:t>
            </a:r>
            <a:endParaRPr/>
          </a:p>
        </p:txBody>
      </p:sp>
      <p:sp>
        <p:nvSpPr>
          <p:cNvPr id="185" name="Google Shape;185;p28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86" name="Google Shape;18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9500" y="1229875"/>
            <a:ext cx="5865001" cy="3339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Accidents by make</a:t>
            </a:r>
            <a:endParaRPr/>
          </a:p>
        </p:txBody>
      </p:sp>
      <p:sp>
        <p:nvSpPr>
          <p:cNvPr id="192" name="Google Shape;192;p29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b="1"/>
          </a:p>
        </p:txBody>
      </p:sp>
      <p:pic>
        <p:nvPicPr>
          <p:cNvPr id="193" name="Google Shape;19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5650" y="1229875"/>
            <a:ext cx="6146124" cy="333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0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Accidents by age</a:t>
            </a:r>
            <a:endParaRPr/>
          </a:p>
        </p:txBody>
      </p:sp>
      <p:sp>
        <p:nvSpPr>
          <p:cNvPr id="199" name="Google Shape;199;p30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00" name="Google Shape;20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0575" y="1229875"/>
            <a:ext cx="4413675" cy="3339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Accidents by year, day, and time</a:t>
            </a:r>
            <a:endParaRPr/>
          </a:p>
        </p:txBody>
      </p:sp>
      <p:sp>
        <p:nvSpPr>
          <p:cNvPr id="206" name="Google Shape;206;p3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07" name="Google Shape;20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8375" y="1229875"/>
            <a:ext cx="6413225" cy="3339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</a:t>
            </a:r>
            <a:endParaRPr/>
          </a:p>
        </p:txBody>
      </p:sp>
      <p:sp>
        <p:nvSpPr>
          <p:cNvPr id="92" name="Google Shape;92;p1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 sz="1400">
                <a:solidFill>
                  <a:srgbClr val="000000"/>
                </a:solidFill>
              </a:rPr>
              <a:t>Road safety is a major public health concern because there are many road crash fatalities and disabilities recognized every day.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 sz="1400">
                <a:solidFill>
                  <a:srgbClr val="000000"/>
                </a:solidFill>
              </a:rPr>
              <a:t>Also, according to the World Health Organization (WHO), approximately 1.25 million people die in road accidents per year, on average 3,287 deaths per day.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 sz="1400">
                <a:solidFill>
                  <a:srgbClr val="000000"/>
                </a:solidFill>
              </a:rPr>
              <a:t>Also, road traffic accidents rank 9th place as the leading cause of death. It also accounts for 2.2% of all deaths globally. 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 sz="1400">
                <a:solidFill>
                  <a:srgbClr val="000000"/>
                </a:solidFill>
              </a:rPr>
              <a:t>U</a:t>
            </a:r>
            <a:r>
              <a:rPr lang="en" sz="1400">
                <a:solidFill>
                  <a:srgbClr val="000000"/>
                </a:solidFill>
              </a:rPr>
              <a:t>sing visualisation to solve this problem. 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 sz="1400">
                <a:solidFill>
                  <a:srgbClr val="000000"/>
                </a:solidFill>
              </a:rPr>
              <a:t>Objectives</a:t>
            </a:r>
            <a:endParaRPr sz="1400">
              <a:solidFill>
                <a:srgbClr val="00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>
                <a:solidFill>
                  <a:srgbClr val="000000"/>
                </a:solidFill>
              </a:rPr>
              <a:t>To get insights from the collected accidents data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>
                <a:solidFill>
                  <a:srgbClr val="000000"/>
                </a:solidFill>
              </a:rPr>
              <a:t>To identify the factors responsible for most of the accidents</a:t>
            </a:r>
            <a:endParaRPr>
              <a:solidFill>
                <a:srgbClr val="00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">
                <a:solidFill>
                  <a:srgbClr val="000000"/>
                </a:solidFill>
              </a:rPr>
              <a:t>To develop some prevention mechanisms for road safety</a:t>
            </a:r>
            <a:endParaRPr sz="1400"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2"/>
          <p:cNvSpPr txBox="1"/>
          <p:nvPr>
            <p:ph type="title"/>
          </p:nvPr>
        </p:nvSpPr>
        <p:spPr>
          <a:xfrm>
            <a:off x="311700" y="410000"/>
            <a:ext cx="8520600" cy="81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500"/>
              <a:t>Graph Using Tableau Extension</a:t>
            </a:r>
            <a:endParaRPr sz="2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500"/>
              <a:t>Sunburst chart</a:t>
            </a:r>
            <a:endParaRPr sz="2500"/>
          </a:p>
        </p:txBody>
      </p:sp>
      <p:sp>
        <p:nvSpPr>
          <p:cNvPr id="213" name="Google Shape;213;p32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14" name="Google Shape;21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9713" y="1229875"/>
            <a:ext cx="5304576" cy="3338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3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Tree</a:t>
            </a:r>
            <a:endParaRPr/>
          </a:p>
        </p:txBody>
      </p:sp>
      <p:sp>
        <p:nvSpPr>
          <p:cNvPr id="220" name="Google Shape;220;p33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21" name="Google Shape;22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313" y="1229875"/>
            <a:ext cx="6857375" cy="333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Bar Race Chart</a:t>
            </a:r>
            <a:endParaRPr/>
          </a:p>
        </p:txBody>
      </p:sp>
      <p:sp>
        <p:nvSpPr>
          <p:cNvPr id="227" name="Google Shape;227;p3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28" name="Google Shape;22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1625" y="1229875"/>
            <a:ext cx="6800150" cy="3338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What Can be done?</a:t>
            </a:r>
            <a:endParaRPr sz="2700"/>
          </a:p>
        </p:txBody>
      </p:sp>
      <p:sp>
        <p:nvSpPr>
          <p:cNvPr id="234" name="Google Shape;234;p35"/>
          <p:cNvSpPr txBox="1"/>
          <p:nvPr>
            <p:ph idx="1" type="body"/>
          </p:nvPr>
        </p:nvSpPr>
        <p:spPr>
          <a:xfrm>
            <a:off x="311700" y="1229875"/>
            <a:ext cx="8520600" cy="366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●"/>
            </a:pPr>
            <a:r>
              <a:rPr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Birmingham being the highest prone area, more police force can be employed with strict rules. Speed limit should be enforced strictly.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●"/>
            </a:pPr>
            <a:r>
              <a:rPr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Single carriageways can be modified to the possible extent.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●"/>
            </a:pPr>
            <a:r>
              <a:rPr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Also, we saw that young people of age 26 to 35 years are involved in most of the accidents, so more awareness is needed to control and reduce the accidents.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●"/>
            </a:pPr>
            <a:r>
              <a:rPr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Fridays found to be more accident prone days. One solution for this case is if possible to promote public transport on Fridays to control the rate of accidents.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●"/>
            </a:pPr>
            <a:r>
              <a:rPr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Speed at the peak hours should also be controlled. More medical facilities can be provided till the conditions get better.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●"/>
            </a:pPr>
            <a:r>
              <a:rPr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More light facilities can be provided to prevent accidents in the dark.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●"/>
            </a:pPr>
            <a:r>
              <a:rPr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design of the vehicles causing most accidents can be reviewed to prevent accidents.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555555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Work</a:t>
            </a:r>
            <a:endParaRPr/>
          </a:p>
        </p:txBody>
      </p:sp>
      <p:sp>
        <p:nvSpPr>
          <p:cNvPr id="240" name="Google Shape;240;p36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Char char="●"/>
            </a:pPr>
            <a:r>
              <a:rPr lang="en" sz="1500">
                <a:solidFill>
                  <a:srgbClr val="000000"/>
                </a:solidFill>
              </a:rPr>
              <a:t>Using this analysis, we can build a predictive model to accurately determine the severity of accidents.</a:t>
            </a:r>
            <a:endParaRPr sz="1500">
              <a:solidFill>
                <a:srgbClr val="000000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Char char="●"/>
            </a:pPr>
            <a:r>
              <a:rPr lang="en" sz="1500">
                <a:solidFill>
                  <a:srgbClr val="000000"/>
                </a:solidFill>
              </a:rPr>
              <a:t>We can also try to build a recommendation system for the UK Department of Transport. </a:t>
            </a:r>
            <a:endParaRPr sz="1500">
              <a:solidFill>
                <a:srgbClr val="000000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Char char="●"/>
            </a:pPr>
            <a:r>
              <a:rPr lang="en" sz="1500">
                <a:solidFill>
                  <a:srgbClr val="000000"/>
                </a:solidFill>
              </a:rPr>
              <a:t>This system will help to improve road safety and also will help to reduce accidents.</a:t>
            </a:r>
            <a:endParaRPr sz="15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5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246" name="Google Shape;246;p37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https://www.kaggle.com/tsiaras/uk-road-safety-accidents-and-vehicles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https://www.gov.uk/government/collections/road-accidents-and-safety-statistics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8"/>
          <p:cNvSpPr txBox="1"/>
          <p:nvPr>
            <p:ph idx="1" type="body"/>
          </p:nvPr>
        </p:nvSpPr>
        <p:spPr>
          <a:xfrm>
            <a:off x="311700" y="231925"/>
            <a:ext cx="8520600" cy="433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5100">
                <a:solidFill>
                  <a:srgbClr val="000000"/>
                </a:solidFill>
              </a:rPr>
              <a:t>Thank you</a:t>
            </a:r>
            <a:endParaRPr b="1" sz="51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 Description</a:t>
            </a:r>
            <a:endParaRPr/>
          </a:p>
        </p:txBody>
      </p:sp>
      <p:sp>
        <p:nvSpPr>
          <p:cNvPr id="98" name="Google Shape;98;p15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Char char="●"/>
            </a:pPr>
            <a:r>
              <a:rPr lang="en" sz="1500">
                <a:solidFill>
                  <a:srgbClr val="000000"/>
                </a:solidFill>
              </a:rPr>
              <a:t>Used the UK Road Traffic Accidents dataset from Kaggle</a:t>
            </a:r>
            <a:endParaRPr sz="1500">
              <a:solidFill>
                <a:srgbClr val="000000"/>
              </a:solidFill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Char char="●"/>
            </a:pPr>
            <a:r>
              <a:rPr lang="en" sz="1500">
                <a:solidFill>
                  <a:srgbClr val="000000"/>
                </a:solidFill>
              </a:rPr>
              <a:t>This data originally came from data.gov.uk website</a:t>
            </a:r>
            <a:endParaRPr sz="1500">
              <a:solidFill>
                <a:srgbClr val="000000"/>
              </a:solidFill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Char char="●"/>
            </a:pPr>
            <a:r>
              <a:rPr lang="en" sz="1500">
                <a:solidFill>
                  <a:srgbClr val="000000"/>
                </a:solidFill>
              </a:rPr>
              <a:t>Dataset contains 2 csv files</a:t>
            </a:r>
            <a:endParaRPr sz="1500">
              <a:solidFill>
                <a:srgbClr val="000000"/>
              </a:solidFill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Char char="●"/>
            </a:pPr>
            <a:r>
              <a:rPr lang="en" sz="1500">
                <a:solidFill>
                  <a:srgbClr val="000000"/>
                </a:solidFill>
              </a:rPr>
              <a:t>Accident_Information.csv</a:t>
            </a:r>
            <a:endParaRPr sz="1500">
              <a:solidFill>
                <a:srgbClr val="000000"/>
              </a:solidFill>
            </a:endParaRPr>
          </a:p>
          <a:p>
            <a:pPr indent="-3238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Char char="○"/>
            </a:pPr>
            <a:r>
              <a:rPr lang="en" sz="1500">
                <a:solidFill>
                  <a:srgbClr val="000000"/>
                </a:solidFill>
              </a:rPr>
              <a:t>2 million rows, 34 columns</a:t>
            </a:r>
            <a:endParaRPr sz="1500">
              <a:solidFill>
                <a:srgbClr val="000000"/>
              </a:solidFill>
            </a:endParaRPr>
          </a:p>
          <a:p>
            <a:pPr indent="-3238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Char char="○"/>
            </a:pPr>
            <a:r>
              <a:rPr lang="en" sz="1500">
                <a:solidFill>
                  <a:srgbClr val="000000"/>
                </a:solidFill>
              </a:rPr>
              <a:t>Contains information about accidents like accident severity, road conditions, </a:t>
            </a:r>
            <a:endParaRPr sz="1500">
              <a:solidFill>
                <a:srgbClr val="000000"/>
              </a:solidFill>
            </a:endParaRPr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0000"/>
                </a:solidFill>
              </a:rPr>
              <a:t>light conditions, weather </a:t>
            </a:r>
            <a:r>
              <a:rPr lang="en" sz="1500">
                <a:solidFill>
                  <a:srgbClr val="000000"/>
                </a:solidFill>
              </a:rPr>
              <a:t>conditions, </a:t>
            </a:r>
            <a:r>
              <a:rPr lang="en" sz="1500">
                <a:solidFill>
                  <a:srgbClr val="000000"/>
                </a:solidFill>
              </a:rPr>
              <a:t>police force, urban or rural area, date, etc.</a:t>
            </a:r>
            <a:endParaRPr sz="1500"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21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6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5" name="Google Shape;10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661075"/>
            <a:ext cx="8520602" cy="3732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 Description Cont..</a:t>
            </a:r>
            <a:endParaRPr/>
          </a:p>
        </p:txBody>
      </p:sp>
      <p:sp>
        <p:nvSpPr>
          <p:cNvPr id="111" name="Google Shape;111;p17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Char char="●"/>
            </a:pPr>
            <a:r>
              <a:rPr lang="en" sz="1700">
                <a:solidFill>
                  <a:srgbClr val="000000"/>
                </a:solidFill>
              </a:rPr>
              <a:t>Vehicle_Information.csv</a:t>
            </a:r>
            <a:endParaRPr sz="1700">
              <a:solidFill>
                <a:srgbClr val="000000"/>
              </a:solidFill>
            </a:endParaRPr>
          </a:p>
          <a:p>
            <a:pPr indent="-3365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Char char="○"/>
            </a:pPr>
            <a:r>
              <a:rPr lang="en" sz="1700">
                <a:solidFill>
                  <a:srgbClr val="000000"/>
                </a:solidFill>
              </a:rPr>
              <a:t>2.1 million rows x 24 columns</a:t>
            </a:r>
            <a:endParaRPr sz="1700">
              <a:solidFill>
                <a:srgbClr val="000000"/>
              </a:solidFill>
            </a:endParaRPr>
          </a:p>
          <a:p>
            <a:pPr indent="-3365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Char char="○"/>
            </a:pPr>
            <a:r>
              <a:rPr lang="en" sz="1700">
                <a:solidFill>
                  <a:srgbClr val="000000"/>
                </a:solidFill>
              </a:rPr>
              <a:t>Contains information about the vehicles present in the accident</a:t>
            </a:r>
            <a:endParaRPr sz="1700">
              <a:solidFill>
                <a:srgbClr val="000000"/>
              </a:solidFill>
            </a:endParaRPr>
          </a:p>
          <a:p>
            <a:pPr indent="-3365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Char char="○"/>
            </a:pPr>
            <a:r>
              <a:rPr lang="en" sz="1700">
                <a:solidFill>
                  <a:srgbClr val="000000"/>
                </a:solidFill>
              </a:rPr>
              <a:t>Information like vehicle model, make, driver’s age, driver’s home area, etc.</a:t>
            </a:r>
            <a:endParaRPr sz="17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8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18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8" name="Google Shape;11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750100"/>
            <a:ext cx="8520602" cy="3643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Cleaning</a:t>
            </a:r>
            <a:endParaRPr/>
          </a:p>
        </p:txBody>
      </p:sp>
      <p:sp>
        <p:nvSpPr>
          <p:cNvPr id="124" name="Google Shape;124;p19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Raw dataset contains inaccurate, incorrect, incomplete, null records 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Used Tableau Prep for cleaning the data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Removed null records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Removed unnecessary columns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Changed data type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Formatting of some values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0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Flow Diagram</a:t>
            </a:r>
            <a:endParaRPr/>
          </a:p>
        </p:txBody>
      </p:sp>
      <p:sp>
        <p:nvSpPr>
          <p:cNvPr id="130" name="Google Shape;130;p20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1" name="Google Shape;13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3450" y="1229875"/>
            <a:ext cx="5957098" cy="3339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Cleaned Accident_Information</a:t>
            </a:r>
            <a:endParaRPr/>
          </a:p>
        </p:txBody>
      </p:sp>
      <p:sp>
        <p:nvSpPr>
          <p:cNvPr id="137" name="Google Shape;137;p2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8" name="Google Shape;13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3200" y="916625"/>
            <a:ext cx="7182351" cy="3957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